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98" r:id="rId9"/>
    <p:sldId id="2040" r:id="rId10"/>
    <p:sldId id="2036" r:id="rId11"/>
    <p:sldId id="2007" r:id="rId12"/>
    <p:sldId id="2008" r:id="rId13"/>
    <p:sldId id="2009" r:id="rId14"/>
    <p:sldId id="2025" r:id="rId15"/>
    <p:sldId id="2035" r:id="rId16"/>
    <p:sldId id="2010" r:id="rId17"/>
    <p:sldId id="630" r:id="rId18"/>
    <p:sldId id="2011" r:id="rId19"/>
    <p:sldId id="631" r:id="rId20"/>
    <p:sldId id="2034" r:id="rId21"/>
    <p:sldId id="2037" r:id="rId22"/>
    <p:sldId id="2012" r:id="rId23"/>
    <p:sldId id="2013" r:id="rId24"/>
    <p:sldId id="2024" r:id="rId25"/>
    <p:sldId id="2014" r:id="rId26"/>
    <p:sldId id="2027" r:id="rId27"/>
    <p:sldId id="2026" r:id="rId28"/>
    <p:sldId id="2028" r:id="rId29"/>
    <p:sldId id="2015" r:id="rId30"/>
    <p:sldId id="2030" r:id="rId31"/>
    <p:sldId id="2031" r:id="rId32"/>
    <p:sldId id="2032" r:id="rId33"/>
    <p:sldId id="2006" r:id="rId34"/>
    <p:sldId id="2033" r:id="rId35"/>
    <p:sldId id="1998"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3"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只有当前的操作依赖于来源时，就可以执行一个替代优化（即，</a:t>
            </a:r>
            <a:r>
              <a:rPr lang="en-US" altLang="zh-CN" sz="1600" b="0" i="0" kern="1200" dirty="0">
                <a:solidFill>
                  <a:schemeClr val="tx1"/>
                </a:solidFill>
                <a:effectLst/>
                <a:latin typeface="+mn-lt"/>
                <a:ea typeface="+mn-ea"/>
                <a:cs typeface="+mn-cs"/>
              </a:rPr>
              <a:t>counter=1</a:t>
            </a:r>
            <a:r>
              <a:rPr lang="zh-CN" altLang="en-US" sz="1600" b="0" i="0" kern="1200" dirty="0">
                <a:solidFill>
                  <a:schemeClr val="tx1"/>
                </a:solidFill>
                <a:effectLst/>
                <a:latin typeface="+mn-lt"/>
                <a:ea typeface="+mn-ea"/>
                <a:cs typeface="+mn-cs"/>
              </a:rPr>
              <a:t>）</a:t>
            </a:r>
          </a:p>
          <a:p>
            <a:r>
              <a:rPr lang="zh-CN" altLang="en-US" sz="1600" b="0" i="0" kern="1200" dirty="0">
                <a:solidFill>
                  <a:schemeClr val="tx1"/>
                </a:solidFill>
                <a:effectLst/>
                <a:latin typeface="+mn-lt"/>
                <a:ea typeface="+mn-ea"/>
                <a:cs typeface="+mn-cs"/>
              </a:rPr>
              <a:t>当计数器变为</a:t>
            </a:r>
            <a:r>
              <a:rPr lang="en-US" altLang="zh-CN" sz="1600" b="0" i="0" kern="1200" dirty="0">
                <a:solidFill>
                  <a:schemeClr val="tx1"/>
                </a:solidFill>
                <a:effectLst/>
                <a:latin typeface="+mn-lt"/>
                <a:ea typeface="+mn-ea"/>
                <a:cs typeface="+mn-cs"/>
              </a:rPr>
              <a:t>0</a:t>
            </a:r>
            <a:r>
              <a:rPr lang="zh-CN" altLang="en-US" sz="1600" b="0" i="0" kern="1200" dirty="0">
                <a:solidFill>
                  <a:schemeClr val="tx1"/>
                </a:solidFill>
                <a:effectLst/>
                <a:latin typeface="+mn-lt"/>
                <a:ea typeface="+mn-ea"/>
                <a:cs typeface="+mn-cs"/>
              </a:rPr>
              <a:t>时，内存可以回收到在右上角的框中</a:t>
            </a:r>
          </a:p>
          <a:p>
            <a:r>
              <a:rPr lang="zh-CN" altLang="en-US" sz="1600" b="0" i="0" kern="1200" dirty="0">
                <a:solidFill>
                  <a:schemeClr val="tx1"/>
                </a:solidFill>
                <a:effectLst/>
                <a:latin typeface="+mn-lt"/>
                <a:ea typeface="+mn-ea"/>
                <a:cs typeface="+mn-cs"/>
              </a:rPr>
              <a:t>每一次，当我们需要新的内存，我们可以从框中得到它，或分配一个新的</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24</a:t>
            </a:fld>
            <a:endParaRPr lang="zh-CN" altLang="en-US"/>
          </a:p>
        </p:txBody>
      </p:sp>
    </p:spTree>
    <p:extLst>
      <p:ext uri="{BB962C8B-B14F-4D97-AF65-F5344CB8AC3E}">
        <p14:creationId xmlns:p14="http://schemas.microsoft.com/office/powerpoint/2010/main" val="166392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7191376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967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ucloud.cn/gpu/type.pdf" TargetMode="External"/><Relationship Id="rId2" Type="http://schemas.openxmlformats.org/officeDocument/2006/relationships/hyperlink" Target="https://mxnet.apache.org/versions/1.9.1/api/architecture/note_memory"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内存分配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1196752"/>
            <a:ext cx="10731328" cy="4525736"/>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内存划分与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内存复用好处</a:t>
            </a:r>
          </a:p>
        </p:txBody>
      </p:sp>
    </p:spTree>
    <p:extLst>
      <p:ext uri="{BB962C8B-B14F-4D97-AF65-F5344CB8AC3E}">
        <p14:creationId xmlns:p14="http://schemas.microsoft.com/office/powerpoint/2010/main" val="9724767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静态内存</a:t>
            </a:r>
          </a:p>
        </p:txBody>
      </p:sp>
      <p:sp>
        <p:nvSpPr>
          <p:cNvPr id="6" name="内容占位符 5">
            <a:extLst>
              <a:ext uri="{FF2B5EF4-FFF2-40B4-BE49-F238E27FC236}">
                <a16:creationId xmlns:a16="http://schemas.microsoft.com/office/drawing/2014/main" id="{1605A74D-F89F-564B-8E78-5262F6798818}"/>
              </a:ext>
            </a:extLst>
          </p:cNvPr>
          <p:cNvSpPr>
            <a:spLocks noGrp="1"/>
          </p:cNvSpPr>
          <p:nvPr>
            <p:ph sz="half" idx="1"/>
          </p:nvPr>
        </p:nvSpPr>
        <p:spPr/>
        <p:txBody>
          <a:bodyPr/>
          <a:lstStyle/>
          <a:p>
            <a:pPr>
              <a:lnSpc>
                <a:spcPct val="150000"/>
              </a:lnSpc>
            </a:pPr>
            <a:r>
              <a:rPr lang="en-US" altLang="zh-CN" dirty="0"/>
              <a:t>Parameter - </a:t>
            </a:r>
            <a:r>
              <a:rPr lang="zh-CN" altLang="en-US" dirty="0"/>
              <a:t>网络中的权重</a:t>
            </a:r>
          </a:p>
          <a:p>
            <a:pPr>
              <a:lnSpc>
                <a:spcPct val="150000"/>
              </a:lnSpc>
            </a:pPr>
            <a:r>
              <a:rPr lang="en-US" altLang="zh-CN" dirty="0"/>
              <a:t>Value Node - </a:t>
            </a:r>
            <a:r>
              <a:rPr lang="zh-CN" altLang="en-US" dirty="0"/>
              <a:t>网络中的常量</a:t>
            </a:r>
          </a:p>
          <a:p>
            <a:pPr>
              <a:lnSpc>
                <a:spcPct val="150000"/>
              </a:lnSpc>
            </a:pPr>
            <a:r>
              <a:rPr lang="en-US" altLang="zh-CN" dirty="0"/>
              <a:t>Output - </a:t>
            </a:r>
            <a:r>
              <a:rPr lang="zh-CN" altLang="en-US" dirty="0"/>
              <a:t>网络的输出</a:t>
            </a:r>
            <a:endParaRPr lang="en-US" altLang="zh-CN" dirty="0"/>
          </a:p>
          <a:p>
            <a:pPr>
              <a:lnSpc>
                <a:spcPct val="150000"/>
              </a:lnSpc>
            </a:pPr>
            <a:endParaRPr lang="en-US" altLang="zh-CN" dirty="0"/>
          </a:p>
          <a:p>
            <a:pPr>
              <a:lnSpc>
                <a:spcPct val="150000"/>
              </a:lnSpc>
            </a:pPr>
            <a:r>
              <a:rPr lang="zh-CN" altLang="en-US" dirty="0"/>
              <a:t>比如一些固定的算子在整个计算图中都会使用，此时需要再模型初始化时一次性申请完内存空间，在实际推理时不需要频繁申请操作，提高性能</a:t>
            </a:r>
          </a:p>
        </p:txBody>
      </p:sp>
    </p:spTree>
    <p:extLst>
      <p:ext uri="{BB962C8B-B14F-4D97-AF65-F5344CB8AC3E}">
        <p14:creationId xmlns:p14="http://schemas.microsoft.com/office/powerpoint/2010/main" val="373708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Static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96378C84-9466-544D-BC75-4378348BE08E}"/>
              </a:ext>
            </a:extLst>
          </p:cNvPr>
          <p:cNvGrpSpPr/>
          <p:nvPr/>
        </p:nvGrpSpPr>
        <p:grpSpPr>
          <a:xfrm>
            <a:off x="1273845" y="1317048"/>
            <a:ext cx="8155193" cy="5357541"/>
            <a:chOff x="895516" y="1259999"/>
            <a:chExt cx="8155193" cy="5357541"/>
          </a:xfrm>
        </p:grpSpPr>
        <p:pic>
          <p:nvPicPr>
            <p:cNvPr id="8" name="图片 7">
              <a:extLst>
                <a:ext uri="{FF2B5EF4-FFF2-40B4-BE49-F238E27FC236}">
                  <a16:creationId xmlns:a16="http://schemas.microsoft.com/office/drawing/2014/main" id="{171B6C2E-8AB7-4745-893C-4C2E122AB2F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5608" y="1259999"/>
              <a:ext cx="6335101" cy="5357541"/>
            </a:xfrm>
            <a:prstGeom prst="rect">
              <a:avLst/>
            </a:prstGeom>
          </p:spPr>
        </p:pic>
        <p:sp>
          <p:nvSpPr>
            <p:cNvPr id="9" name="矩形 8">
              <a:extLst>
                <a:ext uri="{FF2B5EF4-FFF2-40B4-BE49-F238E27FC236}">
                  <a16:creationId xmlns:a16="http://schemas.microsoft.com/office/drawing/2014/main" id="{E7581123-B266-1843-86EB-CC7170B54FEA}"/>
                </a:ext>
              </a:extLst>
            </p:cNvPr>
            <p:cNvSpPr/>
            <p:nvPr/>
          </p:nvSpPr>
          <p:spPr>
            <a:xfrm>
              <a:off x="4298181" y="2201975"/>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0FA8E4D-EF00-F74D-9081-2FA03C09EFBC}"/>
                </a:ext>
              </a:extLst>
            </p:cNvPr>
            <p:cNvSpPr/>
            <p:nvPr/>
          </p:nvSpPr>
          <p:spPr>
            <a:xfrm>
              <a:off x="4437774" y="4084351"/>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A21C6350-98E2-9B4E-882D-27A6DCABE362}"/>
                </a:ext>
              </a:extLst>
            </p:cNvPr>
            <p:cNvSpPr/>
            <p:nvPr/>
          </p:nvSpPr>
          <p:spPr>
            <a:xfrm>
              <a:off x="7538541" y="4297002"/>
              <a:ext cx="719470" cy="5990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277C3939-3FA4-4644-90AA-421132BF3667}"/>
                </a:ext>
              </a:extLst>
            </p:cNvPr>
            <p:cNvSpPr/>
            <p:nvPr/>
          </p:nvSpPr>
          <p:spPr>
            <a:xfrm>
              <a:off x="895516" y="1854281"/>
              <a:ext cx="1190847"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Static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37432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动态内存</a:t>
            </a:r>
          </a:p>
        </p:txBody>
      </p:sp>
      <p:sp>
        <p:nvSpPr>
          <p:cNvPr id="6" name="内容占位符 5">
            <a:extLst>
              <a:ext uri="{FF2B5EF4-FFF2-40B4-BE49-F238E27FC236}">
                <a16:creationId xmlns:a16="http://schemas.microsoft.com/office/drawing/2014/main" id="{FD76013C-E180-1A41-AE44-2C9FD00DECC3}"/>
              </a:ext>
            </a:extLst>
          </p:cNvPr>
          <p:cNvSpPr>
            <a:spLocks noGrp="1"/>
          </p:cNvSpPr>
          <p:nvPr>
            <p:ph sz="half" idx="1"/>
          </p:nvPr>
        </p:nvSpPr>
        <p:spPr/>
        <p:txBody>
          <a:bodyPr/>
          <a:lstStyle/>
          <a:p>
            <a:pPr>
              <a:lnSpc>
                <a:spcPct val="150000"/>
              </a:lnSpc>
            </a:pPr>
            <a:r>
              <a:rPr lang="en-US" altLang="zh-CN" dirty="0"/>
              <a:t>Output Tensor - </a:t>
            </a:r>
            <a:r>
              <a:rPr lang="zh-CN" altLang="en-US" dirty="0"/>
              <a:t>网络中的算子的输出</a:t>
            </a:r>
            <a:r>
              <a:rPr lang="en-US" altLang="zh-CN" dirty="0"/>
              <a:t>Tensor</a:t>
            </a:r>
          </a:p>
          <a:p>
            <a:pPr>
              <a:lnSpc>
                <a:spcPct val="150000"/>
              </a:lnSpc>
            </a:pPr>
            <a:r>
              <a:rPr lang="en-US" altLang="zh-CN" dirty="0"/>
              <a:t>Workspace Tensor - </a:t>
            </a:r>
            <a:r>
              <a:rPr lang="zh-CN" altLang="en-US" dirty="0"/>
              <a:t>网络中的部分算子在计算过程中的临时</a:t>
            </a:r>
            <a:r>
              <a:rPr lang="en-US" altLang="zh-CN" dirty="0"/>
              <a:t>buffer</a:t>
            </a:r>
          </a:p>
          <a:p>
            <a:pPr>
              <a:lnSpc>
                <a:spcPct val="150000"/>
              </a:lnSpc>
            </a:pPr>
            <a:endParaRPr lang="en-US" altLang="zh-CN" dirty="0"/>
          </a:p>
          <a:p>
            <a:pPr latinLnBrk="1"/>
            <a:r>
              <a:rPr lang="zh-CN" altLang="en-US" dirty="0"/>
              <a:t>动态内存分配：对于中间临时的内存需求，可以进行临时申请和释放，节省内存使用，提高模型</a:t>
            </a:r>
            <a:r>
              <a:rPr lang="zh-CN" altLang="en-US"/>
              <a:t>并发能力</a:t>
            </a:r>
            <a:endParaRPr lang="zh-CN" altLang="en-US" dirty="0"/>
          </a:p>
        </p:txBody>
      </p:sp>
    </p:spTree>
    <p:extLst>
      <p:ext uri="{BB962C8B-B14F-4D97-AF65-F5344CB8AC3E}">
        <p14:creationId xmlns:p14="http://schemas.microsoft.com/office/powerpoint/2010/main" val="23041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Dynamic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DB1E26A8-0531-E64B-A7FC-B6EEFF023FED}"/>
              </a:ext>
            </a:extLst>
          </p:cNvPr>
          <p:cNvGrpSpPr/>
          <p:nvPr/>
        </p:nvGrpSpPr>
        <p:grpSpPr>
          <a:xfrm>
            <a:off x="931109" y="1352131"/>
            <a:ext cx="8047592" cy="5265409"/>
            <a:chOff x="931109" y="1023659"/>
            <a:chExt cx="8399064" cy="5593881"/>
          </a:xfrm>
        </p:grpSpPr>
        <p:pic>
          <p:nvPicPr>
            <p:cNvPr id="5" name="图片 4">
              <a:extLst>
                <a:ext uri="{FF2B5EF4-FFF2-40B4-BE49-F238E27FC236}">
                  <a16:creationId xmlns:a16="http://schemas.microsoft.com/office/drawing/2014/main" id="{5CE59343-6DFC-B947-81B6-E2B29F5963C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5608" y="1023659"/>
              <a:ext cx="6614565" cy="5593881"/>
            </a:xfrm>
            <a:prstGeom prst="rect">
              <a:avLst/>
            </a:prstGeom>
          </p:spPr>
        </p:pic>
        <p:sp>
          <p:nvSpPr>
            <p:cNvPr id="6" name="矩形 5">
              <a:extLst>
                <a:ext uri="{FF2B5EF4-FFF2-40B4-BE49-F238E27FC236}">
                  <a16:creationId xmlns:a16="http://schemas.microsoft.com/office/drawing/2014/main" id="{2936E984-A56C-F24F-803D-ABC77A1B91AA}"/>
                </a:ext>
              </a:extLst>
            </p:cNvPr>
            <p:cNvSpPr/>
            <p:nvPr/>
          </p:nvSpPr>
          <p:spPr>
            <a:xfrm>
              <a:off x="6892278" y="1430619"/>
              <a:ext cx="520996" cy="425303"/>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7" name="矩形 6">
              <a:extLst>
                <a:ext uri="{FF2B5EF4-FFF2-40B4-BE49-F238E27FC236}">
                  <a16:creationId xmlns:a16="http://schemas.microsoft.com/office/drawing/2014/main" id="{1767A5DE-E91F-9548-8EEB-1BF5ECCA1F8F}"/>
                </a:ext>
              </a:extLst>
            </p:cNvPr>
            <p:cNvSpPr/>
            <p:nvPr/>
          </p:nvSpPr>
          <p:spPr>
            <a:xfrm>
              <a:off x="3706057" y="3448749"/>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8" name="矩形 7">
              <a:extLst>
                <a:ext uri="{FF2B5EF4-FFF2-40B4-BE49-F238E27FC236}">
                  <a16:creationId xmlns:a16="http://schemas.microsoft.com/office/drawing/2014/main" id="{42B5614C-8D3E-FB46-8BBB-5E2EA15619CF}"/>
                </a:ext>
              </a:extLst>
            </p:cNvPr>
            <p:cNvSpPr/>
            <p:nvPr/>
          </p:nvSpPr>
          <p:spPr>
            <a:xfrm>
              <a:off x="7065947" y="3191530"/>
              <a:ext cx="496187" cy="389879"/>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BFDE474A-6D8C-4D40-8689-6E7262AB7CDE}"/>
                </a:ext>
              </a:extLst>
            </p:cNvPr>
            <p:cNvSpPr/>
            <p:nvPr/>
          </p:nvSpPr>
          <p:spPr>
            <a:xfrm>
              <a:off x="3706057" y="4384354"/>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8A21632-302E-F348-8F1E-B27862825902}"/>
                </a:ext>
              </a:extLst>
            </p:cNvPr>
            <p:cNvSpPr/>
            <p:nvPr/>
          </p:nvSpPr>
          <p:spPr>
            <a:xfrm>
              <a:off x="3706057" y="247233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EF2844BA-EF75-C54E-B1AC-3527754081E9}"/>
                </a:ext>
              </a:extLst>
            </p:cNvPr>
            <p:cNvSpPr/>
            <p:nvPr/>
          </p:nvSpPr>
          <p:spPr>
            <a:xfrm>
              <a:off x="5939655" y="205055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A2D012E2-D5C7-0B43-BCAA-E32B401883D2}"/>
                </a:ext>
              </a:extLst>
            </p:cNvPr>
            <p:cNvSpPr/>
            <p:nvPr/>
          </p:nvSpPr>
          <p:spPr>
            <a:xfrm>
              <a:off x="5939654" y="2795137"/>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3" name="矩形 12">
              <a:extLst>
                <a:ext uri="{FF2B5EF4-FFF2-40B4-BE49-F238E27FC236}">
                  <a16:creationId xmlns:a16="http://schemas.microsoft.com/office/drawing/2014/main" id="{0641B8B6-229E-4C41-9DFE-344E567BE26F}"/>
                </a:ext>
              </a:extLst>
            </p:cNvPr>
            <p:cNvSpPr/>
            <p:nvPr/>
          </p:nvSpPr>
          <p:spPr>
            <a:xfrm>
              <a:off x="5918390" y="353972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4" name="矩形 13">
              <a:extLst>
                <a:ext uri="{FF2B5EF4-FFF2-40B4-BE49-F238E27FC236}">
                  <a16:creationId xmlns:a16="http://schemas.microsoft.com/office/drawing/2014/main" id="{B032AB4C-153F-784A-AB75-F0AC20682321}"/>
                </a:ext>
              </a:extLst>
            </p:cNvPr>
            <p:cNvSpPr/>
            <p:nvPr/>
          </p:nvSpPr>
          <p:spPr>
            <a:xfrm>
              <a:off x="5960919" y="1388996"/>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5" name="矩形 14">
              <a:extLst>
                <a:ext uri="{FF2B5EF4-FFF2-40B4-BE49-F238E27FC236}">
                  <a16:creationId xmlns:a16="http://schemas.microsoft.com/office/drawing/2014/main" id="{E900E9ED-03E8-7B4C-8B9A-919EC57F177C}"/>
                </a:ext>
              </a:extLst>
            </p:cNvPr>
            <p:cNvSpPr/>
            <p:nvPr/>
          </p:nvSpPr>
          <p:spPr>
            <a:xfrm>
              <a:off x="7092099" y="2143085"/>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6" name="矩形 15">
              <a:extLst>
                <a:ext uri="{FF2B5EF4-FFF2-40B4-BE49-F238E27FC236}">
                  <a16:creationId xmlns:a16="http://schemas.microsoft.com/office/drawing/2014/main" id="{2832A536-716D-EB40-94D5-706D253CFA4B}"/>
                </a:ext>
              </a:extLst>
            </p:cNvPr>
            <p:cNvSpPr/>
            <p:nvPr/>
          </p:nvSpPr>
          <p:spPr>
            <a:xfrm>
              <a:off x="3114007" y="208245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7" name="矩形 16">
              <a:extLst>
                <a:ext uri="{FF2B5EF4-FFF2-40B4-BE49-F238E27FC236}">
                  <a16:creationId xmlns:a16="http://schemas.microsoft.com/office/drawing/2014/main" id="{88B4E47F-D92D-BF43-810B-145592C63759}"/>
                </a:ext>
              </a:extLst>
            </p:cNvPr>
            <p:cNvSpPr/>
            <p:nvPr/>
          </p:nvSpPr>
          <p:spPr>
            <a:xfrm>
              <a:off x="931109" y="1778877"/>
              <a:ext cx="1141748" cy="448521"/>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Dynamic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849297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77F01-858E-4B45-BC93-F827D944C81A}"/>
              </a:ext>
            </a:extLst>
          </p:cNvPr>
          <p:cNvSpPr>
            <a:spLocks noGrp="1"/>
          </p:cNvSpPr>
          <p:nvPr>
            <p:ph type="title"/>
          </p:nvPr>
        </p:nvSpPr>
        <p:spPr/>
        <p:txBody>
          <a:bodyPr/>
          <a:lstStyle/>
          <a:p>
            <a:r>
              <a:rPr kumimoji="1" lang="zh-CN" altLang="en-US" dirty="0"/>
              <a:t>内存情况</a:t>
            </a:r>
          </a:p>
        </p:txBody>
      </p:sp>
      <p:sp>
        <p:nvSpPr>
          <p:cNvPr id="3" name="内容占位符 2">
            <a:extLst>
              <a:ext uri="{FF2B5EF4-FFF2-40B4-BE49-F238E27FC236}">
                <a16:creationId xmlns:a16="http://schemas.microsoft.com/office/drawing/2014/main" id="{05F46EEA-FE36-9544-AEA5-BFEDC98D4A61}"/>
              </a:ext>
            </a:extLst>
          </p:cNvPr>
          <p:cNvSpPr>
            <a:spLocks noGrp="1"/>
          </p:cNvSpPr>
          <p:nvPr>
            <p:ph sz="half" idx="1"/>
          </p:nvPr>
        </p:nvSpPr>
        <p:spPr/>
        <p:txBody>
          <a:bodyPr/>
          <a:lstStyle/>
          <a:p>
            <a:r>
              <a:rPr lang="en-US" altLang="zh-CN" dirty="0">
                <a:latin typeface="Gill Sans MT" panose="020B0502020104020203" pitchFamily="34" charset="0"/>
              </a:rPr>
              <a:t>ZeRO: Memory Optimizations Toward Training Trillion Parameter Models</a:t>
            </a:r>
          </a:p>
        </p:txBody>
      </p:sp>
      <p:pic>
        <p:nvPicPr>
          <p:cNvPr id="4" name="图片 3">
            <a:extLst>
              <a:ext uri="{FF2B5EF4-FFF2-40B4-BE49-F238E27FC236}">
                <a16:creationId xmlns:a16="http://schemas.microsoft.com/office/drawing/2014/main" id="{1C6E277E-20A5-3840-AF5D-0C8403F37A84}"/>
              </a:ext>
            </a:extLst>
          </p:cNvPr>
          <p:cNvPicPr>
            <a:picLocks noChangeAspect="1"/>
          </p:cNvPicPr>
          <p:nvPr/>
        </p:nvPicPr>
        <p:blipFill>
          <a:blip r:embed="rId2"/>
          <a:stretch>
            <a:fillRect/>
          </a:stretch>
        </p:blipFill>
        <p:spPr>
          <a:xfrm>
            <a:off x="1057821" y="2018643"/>
            <a:ext cx="10081119" cy="4159787"/>
          </a:xfrm>
          <a:prstGeom prst="rect">
            <a:avLst/>
          </a:prstGeom>
        </p:spPr>
      </p:pic>
    </p:spTree>
    <p:extLst>
      <p:ext uri="{BB962C8B-B14F-4D97-AF65-F5344CB8AC3E}">
        <p14:creationId xmlns:p14="http://schemas.microsoft.com/office/powerpoint/2010/main" val="26794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52A72-14DC-7C44-994D-8283C7AECFDC}"/>
              </a:ext>
            </a:extLst>
          </p:cNvPr>
          <p:cNvSpPr>
            <a:spLocks noGrp="1"/>
          </p:cNvSpPr>
          <p:nvPr>
            <p:ph type="title"/>
          </p:nvPr>
        </p:nvSpPr>
        <p:spPr/>
        <p:txBody>
          <a:bodyPr/>
          <a:lstStyle/>
          <a:p>
            <a:r>
              <a:rPr lang="en-US" altLang="zh-CN" b="0" dirty="0"/>
              <a:t> MobileNet v2</a:t>
            </a:r>
            <a:endParaRPr kumimoji="1" lang="zh-CN" altLang="en-US" dirty="0"/>
          </a:p>
        </p:txBody>
      </p:sp>
      <p:pic>
        <p:nvPicPr>
          <p:cNvPr id="4" name="图片 3">
            <a:extLst>
              <a:ext uri="{FF2B5EF4-FFF2-40B4-BE49-F238E27FC236}">
                <a16:creationId xmlns:a16="http://schemas.microsoft.com/office/drawing/2014/main" id="{813C900D-441F-5B4C-A718-67B1ECB0F13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53381" y="1472275"/>
            <a:ext cx="8890000" cy="2016224"/>
          </a:xfrm>
          <a:prstGeom prst="rect">
            <a:avLst/>
          </a:prstGeom>
        </p:spPr>
      </p:pic>
      <p:pic>
        <p:nvPicPr>
          <p:cNvPr id="5" name="图片 4">
            <a:extLst>
              <a:ext uri="{FF2B5EF4-FFF2-40B4-BE49-F238E27FC236}">
                <a16:creationId xmlns:a16="http://schemas.microsoft.com/office/drawing/2014/main" id="{A0FF99FD-A6EA-044D-8520-EAEECFC5EE9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53381" y="3861048"/>
            <a:ext cx="8890000" cy="2088232"/>
          </a:xfrm>
          <a:prstGeom prst="rect">
            <a:avLst/>
          </a:prstGeom>
        </p:spPr>
      </p:pic>
      <p:sp>
        <p:nvSpPr>
          <p:cNvPr id="6" name="矩形 5">
            <a:extLst>
              <a:ext uri="{FF2B5EF4-FFF2-40B4-BE49-F238E27FC236}">
                <a16:creationId xmlns:a16="http://schemas.microsoft.com/office/drawing/2014/main" id="{295D7064-DE1A-9A4A-90C2-523238D5A4E7}"/>
              </a:ext>
            </a:extLst>
          </p:cNvPr>
          <p:cNvSpPr/>
          <p:nvPr/>
        </p:nvSpPr>
        <p:spPr>
          <a:xfrm>
            <a:off x="3938141" y="6321829"/>
            <a:ext cx="6096000" cy="276999"/>
          </a:xfrm>
          <a:prstGeom prst="rect">
            <a:avLst/>
          </a:prstGeom>
        </p:spPr>
        <p:txBody>
          <a:bodyPr>
            <a:spAutoFit/>
          </a:bodyPr>
          <a:lstStyle/>
          <a:p>
            <a:r>
              <a:rPr lang="zh-CN" altLang="en-US" sz="1200" i="1" dirty="0">
                <a:solidFill>
                  <a:srgbClr val="00FA00"/>
                </a:solidFill>
              </a:rPr>
              <a:t>https://blog.tensorflow.org/2020/10/optimizing-tensorflow-lite-runtime.html</a:t>
            </a:r>
          </a:p>
        </p:txBody>
      </p:sp>
    </p:spTree>
    <p:extLst>
      <p:ext uri="{BB962C8B-B14F-4D97-AF65-F5344CB8AC3E}">
        <p14:creationId xmlns:p14="http://schemas.microsoft.com/office/powerpoint/2010/main" val="323502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节省内存的算法</a:t>
            </a:r>
          </a:p>
        </p:txBody>
      </p:sp>
    </p:spTree>
    <p:extLst>
      <p:ext uri="{BB962C8B-B14F-4D97-AF65-F5344CB8AC3E}">
        <p14:creationId xmlns:p14="http://schemas.microsoft.com/office/powerpoint/2010/main" val="35783852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14079FD-FFFB-3C49-9D2D-4B7BAFB27347}"/>
              </a:ext>
            </a:extLst>
          </p:cNvPr>
          <p:cNvSpPr>
            <a:spLocks noGrp="1"/>
          </p:cNvSpPr>
          <p:nvPr>
            <p:ph type="title"/>
          </p:nvPr>
        </p:nvSpPr>
        <p:spPr/>
        <p:txBody>
          <a:bodyPr/>
          <a:lstStyle/>
          <a:p>
            <a:r>
              <a:rPr lang="zh-CN" altLang="en-US" dirty="0"/>
              <a:t>节省内存算法</a:t>
            </a:r>
          </a:p>
        </p:txBody>
      </p:sp>
      <p:sp>
        <p:nvSpPr>
          <p:cNvPr id="10" name="内容占位符 9">
            <a:extLst>
              <a:ext uri="{FF2B5EF4-FFF2-40B4-BE49-F238E27FC236}">
                <a16:creationId xmlns:a16="http://schemas.microsoft.com/office/drawing/2014/main" id="{670DB875-75FE-E447-B29F-DF92CA8E84D7}"/>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空间换内存：如卸载到</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Offload</a:t>
            </a:r>
            <a:r>
              <a:rPr lang="zh-CN" altLang="en-US" dirty="0">
                <a:latin typeface="Gill Sans MT" panose="020B0502020104020203" pitchFamily="34" charset="0"/>
              </a:rPr>
              <a:t> </a:t>
            </a:r>
            <a:r>
              <a:rPr lang="en-US" altLang="zh-CN" dirty="0">
                <a:latin typeface="Gill Sans MT" panose="020B0502020104020203" pitchFamily="34" charset="0"/>
              </a:rPr>
              <a:t>)</a:t>
            </a:r>
          </a:p>
          <a:p>
            <a:pPr>
              <a:lnSpc>
                <a:spcPct val="150000"/>
              </a:lnSpc>
            </a:pPr>
            <a:r>
              <a:rPr lang="zh-CN" altLang="en-US" dirty="0">
                <a:latin typeface="Gill Sans MT" panose="020B0502020104020203" pitchFamily="34" charset="0"/>
              </a:rPr>
              <a:t>计算换内存：</a:t>
            </a:r>
            <a:r>
              <a:rPr lang="en-US" altLang="zh-CN" dirty="0">
                <a:latin typeface="Gill Sans MT" panose="020B0502020104020203" pitchFamily="34" charset="0"/>
              </a:rPr>
              <a:t> </a:t>
            </a:r>
            <a:r>
              <a:rPr lang="zh-CN" altLang="en-US" dirty="0">
                <a:latin typeface="Gill Sans MT" panose="020B0502020104020203" pitchFamily="34" charset="0"/>
              </a:rPr>
              <a:t>重计算 </a:t>
            </a:r>
            <a:r>
              <a:rPr lang="en-US" altLang="zh-CN" dirty="0">
                <a:latin typeface="Gill Sans MT" panose="020B0502020104020203" pitchFamily="34" charset="0"/>
              </a:rPr>
              <a:t>(Gradient Checkpointing)</a:t>
            </a:r>
          </a:p>
          <a:p>
            <a:pPr>
              <a:lnSpc>
                <a:spcPct val="150000"/>
              </a:lnSpc>
            </a:pPr>
            <a:r>
              <a:rPr lang="zh-CN" altLang="en-US" dirty="0">
                <a:latin typeface="Gill Sans MT" panose="020B0502020104020203" pitchFamily="34" charset="0"/>
              </a:rPr>
              <a:t>模型压缩：如量化训练 </a:t>
            </a:r>
            <a:r>
              <a:rPr lang="en-US" altLang="zh-CN" dirty="0">
                <a:latin typeface="Gill Sans MT" panose="020B0502020104020203" pitchFamily="34" charset="0"/>
              </a:rPr>
              <a:t>Quantification</a:t>
            </a:r>
            <a:r>
              <a:rPr lang="zh-CN" altLang="en-US" dirty="0">
                <a:latin typeface="Gill Sans MT" panose="020B0502020104020203" pitchFamily="34" charset="0"/>
              </a:rPr>
              <a:t>， 剪枝等压缩算法</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内存复用：利用</a:t>
            </a:r>
            <a:r>
              <a:rPr lang="en-US" altLang="zh-CN" dirty="0">
                <a:latin typeface="Gill Sans MT" panose="020B0502020104020203" pitchFamily="34" charset="0"/>
              </a:rPr>
              <a:t>AI</a:t>
            </a:r>
            <a:r>
              <a:rPr lang="zh-CN" altLang="en-US" dirty="0">
                <a:latin typeface="Gill Sans MT" panose="020B0502020104020203" pitchFamily="34" charset="0"/>
              </a:rPr>
              <a:t>编译器对计算图</a:t>
            </a:r>
            <a:r>
              <a:rPr lang="zh-CN" altLang="en-US" dirty="0"/>
              <a:t>中的数据流进行分析，以允许重用内存</a:t>
            </a:r>
          </a:p>
        </p:txBody>
      </p:sp>
    </p:spTree>
    <p:extLst>
      <p:ext uri="{BB962C8B-B14F-4D97-AF65-F5344CB8AC3E}">
        <p14:creationId xmlns:p14="http://schemas.microsoft.com/office/powerpoint/2010/main" val="130393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如何在每一个计算图的输出节点上分配内存</a:t>
            </a:r>
            <a:r>
              <a:rPr lang="en-US" altLang="zh-CN" dirty="0"/>
              <a:t>?</a:t>
            </a:r>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9967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63C0325B-08D7-8F42-A31B-97850A5DE912}"/>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66F41646-6DB0-4A4A-9EEE-40F2010086D6}"/>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替代操作</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p>
        </p:txBody>
      </p:sp>
      <p:pic>
        <p:nvPicPr>
          <p:cNvPr id="6" name="图片 5">
            <a:extLst>
              <a:ext uri="{FF2B5EF4-FFF2-40B4-BE49-F238E27FC236}">
                <a16:creationId xmlns:a16="http://schemas.microsoft.com/office/drawing/2014/main" id="{657F3058-523F-D84A-8800-782D52A6E4B9}"/>
              </a:ext>
            </a:extLst>
          </p:cNvPr>
          <p:cNvPicPr>
            <a:picLocks noChangeAspect="1"/>
          </p:cNvPicPr>
          <p:nvPr/>
        </p:nvPicPr>
        <p:blipFill>
          <a:blip r:embed="rId2"/>
          <a:stretch>
            <a:fillRect/>
          </a:stretch>
        </p:blipFill>
        <p:spPr>
          <a:xfrm>
            <a:off x="1417861" y="2348880"/>
            <a:ext cx="2207824" cy="2998687"/>
          </a:xfrm>
          <a:prstGeom prst="rect">
            <a:avLst/>
          </a:prstGeom>
        </p:spPr>
      </p:pic>
      <p:pic>
        <p:nvPicPr>
          <p:cNvPr id="7" name="图片 6">
            <a:extLst>
              <a:ext uri="{FF2B5EF4-FFF2-40B4-BE49-F238E27FC236}">
                <a16:creationId xmlns:a16="http://schemas.microsoft.com/office/drawing/2014/main" id="{8B7954F8-34F5-094E-B80B-D6C412E31F3F}"/>
              </a:ext>
            </a:extLst>
          </p:cNvPr>
          <p:cNvPicPr>
            <a:picLocks noChangeAspect="1"/>
          </p:cNvPicPr>
          <p:nvPr/>
        </p:nvPicPr>
        <p:blipFill>
          <a:blip r:embed="rId3"/>
          <a:stretch>
            <a:fillRect/>
          </a:stretch>
        </p:blipFill>
        <p:spPr>
          <a:xfrm>
            <a:off x="6162519" y="2451237"/>
            <a:ext cx="4817120" cy="3756470"/>
          </a:xfrm>
          <a:prstGeom prst="rect">
            <a:avLst/>
          </a:prstGeom>
        </p:spPr>
      </p:pic>
    </p:spTree>
    <p:extLst>
      <p:ext uri="{BB962C8B-B14F-4D97-AF65-F5344CB8AC3E}">
        <p14:creationId xmlns:p14="http://schemas.microsoft.com/office/powerpoint/2010/main" val="93609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4B1D733-6759-164E-811E-340BDCFFF520}"/>
              </a:ext>
            </a:extLst>
          </p:cNvPr>
          <p:cNvSpPr>
            <a:spLocks noGrp="1"/>
          </p:cNvSpPr>
          <p:nvPr>
            <p:ph type="title"/>
          </p:nvPr>
        </p:nvSpPr>
        <p:spPr/>
        <p:txBody>
          <a:bodyPr/>
          <a:lstStyle/>
          <a:p>
            <a:r>
              <a:rPr lang="zh-CN" altLang="en-US" dirty="0"/>
              <a:t>内存共享</a:t>
            </a:r>
          </a:p>
        </p:txBody>
      </p:sp>
      <p:sp>
        <p:nvSpPr>
          <p:cNvPr id="6" name="内容占位符 5">
            <a:extLst>
              <a:ext uri="{FF2B5EF4-FFF2-40B4-BE49-F238E27FC236}">
                <a16:creationId xmlns:a16="http://schemas.microsoft.com/office/drawing/2014/main" id="{21B11D04-421F-6347-972D-79E69444FD13}"/>
              </a:ext>
            </a:extLst>
          </p:cNvPr>
          <p:cNvSpPr>
            <a:spLocks noGrp="1"/>
          </p:cNvSpPr>
          <p:nvPr>
            <p:ph sz="half" idx="1"/>
          </p:nvPr>
        </p:nvSpPr>
        <p:spPr/>
        <p:txBody>
          <a:bodyPr/>
          <a:lstStyle/>
          <a:p>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pic>
        <p:nvPicPr>
          <p:cNvPr id="2" name="图片 1">
            <a:extLst>
              <a:ext uri="{FF2B5EF4-FFF2-40B4-BE49-F238E27FC236}">
                <a16:creationId xmlns:a16="http://schemas.microsoft.com/office/drawing/2014/main" id="{6B5BA20D-D949-6C44-BBF6-D08C9FBC80A3}"/>
              </a:ext>
            </a:extLst>
          </p:cNvPr>
          <p:cNvPicPr>
            <a:picLocks noChangeAspect="1"/>
          </p:cNvPicPr>
          <p:nvPr/>
        </p:nvPicPr>
        <p:blipFill>
          <a:blip r:embed="rId2"/>
          <a:stretch>
            <a:fillRect/>
          </a:stretch>
        </p:blipFill>
        <p:spPr>
          <a:xfrm>
            <a:off x="3928118" y="2636912"/>
            <a:ext cx="4340526" cy="3168352"/>
          </a:xfrm>
          <a:prstGeom prst="rect">
            <a:avLst/>
          </a:prstGeom>
        </p:spPr>
      </p:pic>
    </p:spTree>
    <p:extLst>
      <p:ext uri="{BB962C8B-B14F-4D97-AF65-F5344CB8AC3E}">
        <p14:creationId xmlns:p14="http://schemas.microsoft.com/office/powerpoint/2010/main" val="250987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内存优化方法</a:t>
            </a:r>
          </a:p>
        </p:txBody>
      </p:sp>
      <p:pic>
        <p:nvPicPr>
          <p:cNvPr id="6" name="图片 5">
            <a:extLst>
              <a:ext uri="{FF2B5EF4-FFF2-40B4-BE49-F238E27FC236}">
                <a16:creationId xmlns:a16="http://schemas.microsoft.com/office/drawing/2014/main" id="{FBC581BA-D8B2-864B-AD29-EBB62DD66A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797" y="2780928"/>
            <a:ext cx="10630624" cy="3511646"/>
          </a:xfrm>
          <a:prstGeom prst="rect">
            <a:avLst/>
          </a:prstGeom>
        </p:spPr>
      </p:pic>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endParaRPr lang="en-US" altLang="zh-CN" sz="1800" dirty="0">
              <a:latin typeface="Gill Sans MT" panose="020B0502020104020203" pitchFamily="34" charset="0"/>
            </a:endParaRPr>
          </a:p>
          <a:p>
            <a:pPr>
              <a:lnSpc>
                <a:spcPct val="150000"/>
              </a:lnSpc>
            </a:pPr>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spTree>
    <p:extLst>
      <p:ext uri="{BB962C8B-B14F-4D97-AF65-F5344CB8AC3E}">
        <p14:creationId xmlns:p14="http://schemas.microsoft.com/office/powerpoint/2010/main" val="149843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怎样才能正确地分配内存？</a:t>
            </a:r>
            <a:endParaRPr lang="en-US" altLang="zh-CN" dirty="0"/>
          </a:p>
          <a:p>
            <a:endParaRPr lang="en-US" altLang="zh-CN" dirty="0"/>
          </a:p>
          <a:p>
            <a:r>
              <a:rPr lang="zh-CN" altLang="en-US" dirty="0"/>
              <a:t>它与传统编译器寄存器分配非常相似，我们可以借鉴很多思想</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44988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B639713-D025-A844-8B45-56C4FFB73567}"/>
              </a:ext>
            </a:extLst>
          </p:cNvPr>
          <p:cNvSpPr>
            <a:spLocks noGrp="1"/>
          </p:cNvSpPr>
          <p:nvPr>
            <p:ph type="title"/>
          </p:nvPr>
        </p:nvSpPr>
        <p:spPr/>
        <p:txBody>
          <a:bodyPr/>
          <a:lstStyle/>
          <a:p>
            <a:r>
              <a:rPr lang="zh-CN" altLang="en-US" dirty="0"/>
              <a:t>内存优化方法</a:t>
            </a:r>
          </a:p>
        </p:txBody>
      </p:sp>
      <p:sp>
        <p:nvSpPr>
          <p:cNvPr id="6" name="内容占位符 5">
            <a:extLst>
              <a:ext uri="{FF2B5EF4-FFF2-40B4-BE49-F238E27FC236}">
                <a16:creationId xmlns:a16="http://schemas.microsoft.com/office/drawing/2014/main" id="{800E8A12-1801-2F4E-A104-FB11BA67EAD5}"/>
              </a:ext>
            </a:extLst>
          </p:cNvPr>
          <p:cNvSpPr>
            <a:spLocks noGrp="1"/>
          </p:cNvSpPr>
          <p:nvPr>
            <p:ph sz="half" idx="1"/>
          </p:nvPr>
        </p:nvSpPr>
        <p:spPr/>
        <p:txBody>
          <a:bodyPr/>
          <a:lstStyle/>
          <a:p>
            <a:r>
              <a:rPr lang="zh-CN" altLang="en-US" sz="1800" dirty="0">
                <a:latin typeface="Gill Sans MT" panose="020B0502020104020203" pitchFamily="34" charset="0"/>
              </a:rPr>
              <a:t>对计算图进行分析，找到 </a:t>
            </a: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 和 </a:t>
            </a:r>
            <a:r>
              <a:rPr lang="en-US" altLang="zh-CN" sz="1800" dirty="0">
                <a:latin typeface="Gill Sans MT" panose="020B0502020104020203" pitchFamily="34" charset="0"/>
              </a:rPr>
              <a:t>Memory sharing</a:t>
            </a:r>
            <a:r>
              <a:rPr lang="zh-CN" altLang="en-US" sz="1800" dirty="0">
                <a:latin typeface="Gill Sans MT" panose="020B0502020104020203" pitchFamily="34" charset="0"/>
              </a:rPr>
              <a:t>：</a:t>
            </a:r>
          </a:p>
        </p:txBody>
      </p:sp>
      <p:pic>
        <p:nvPicPr>
          <p:cNvPr id="7" name="图片 6">
            <a:extLst>
              <a:ext uri="{FF2B5EF4-FFF2-40B4-BE49-F238E27FC236}">
                <a16:creationId xmlns:a16="http://schemas.microsoft.com/office/drawing/2014/main" id="{A08D1490-EC80-5642-9F75-73631E6D5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715" y="2183279"/>
            <a:ext cx="10745311" cy="3982025"/>
          </a:xfrm>
          <a:prstGeom prst="rect">
            <a:avLst/>
          </a:prstGeom>
        </p:spPr>
      </p:pic>
    </p:spTree>
    <p:extLst>
      <p:ext uri="{BB962C8B-B14F-4D97-AF65-F5344CB8AC3E}">
        <p14:creationId xmlns:p14="http://schemas.microsoft.com/office/powerpoint/2010/main" val="160867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刚才的分配逻辑主要是串行的，遇到并行会怎么样呢？</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624574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并行操作上分配</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zh-CN" altLang="en-US" sz="1800" dirty="0"/>
              <a:t>以串行方式运行从</a:t>
            </a:r>
            <a:r>
              <a:rPr lang="en-US" altLang="zh-CN" sz="1600" dirty="0"/>
              <a:t>A[1]</a:t>
            </a:r>
            <a:r>
              <a:rPr lang="zh-CN" altLang="en-US" sz="1800" dirty="0"/>
              <a:t>到</a:t>
            </a:r>
            <a:r>
              <a:rPr lang="en-US" altLang="zh-CN" sz="1600" dirty="0"/>
              <a:t>A[8]</a:t>
            </a:r>
            <a:r>
              <a:rPr lang="zh-CN" altLang="en-US" sz="1800" dirty="0"/>
              <a:t>，那这两种分配方案是都有效的。然而，左侧的分配方案引入更多的依赖，意味着我们不能以并行方式运行</a:t>
            </a:r>
            <a:r>
              <a:rPr lang="en-US" altLang="zh-CN" sz="1600" dirty="0"/>
              <a:t>A[2]</a:t>
            </a:r>
            <a:r>
              <a:rPr lang="zh-CN" altLang="en-US" sz="1800" dirty="0"/>
              <a:t>和</a:t>
            </a:r>
            <a:r>
              <a:rPr lang="en-US" altLang="zh-CN" sz="1600" dirty="0"/>
              <a:t>A[5]</a:t>
            </a:r>
            <a:r>
              <a:rPr lang="zh-CN" altLang="en-US" sz="1800" dirty="0"/>
              <a:t>的计算，而右边可以运行。</a:t>
            </a:r>
            <a:endParaRPr lang="zh-CN" altLang="en-US" sz="1600" dirty="0">
              <a:latin typeface="Gill Sans MT" panose="020B0502020104020203" pitchFamily="34" charset="0"/>
            </a:endParaRPr>
          </a:p>
        </p:txBody>
      </p:sp>
      <p:pic>
        <p:nvPicPr>
          <p:cNvPr id="2" name="图片 1">
            <a:extLst>
              <a:ext uri="{FF2B5EF4-FFF2-40B4-BE49-F238E27FC236}">
                <a16:creationId xmlns:a16="http://schemas.microsoft.com/office/drawing/2014/main" id="{44619DF6-BC3F-5E49-83CC-9872B517505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37452" y="2942456"/>
            <a:ext cx="10121858" cy="2808312"/>
          </a:xfrm>
          <a:prstGeom prst="rect">
            <a:avLst/>
          </a:prstGeom>
        </p:spPr>
      </p:pic>
    </p:spTree>
    <p:extLst>
      <p:ext uri="{BB962C8B-B14F-4D97-AF65-F5344CB8AC3E}">
        <p14:creationId xmlns:p14="http://schemas.microsoft.com/office/powerpoint/2010/main" val="107735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FEEF3-F206-334E-9A07-9E53DBB93D93}"/>
              </a:ext>
            </a:extLst>
          </p:cNvPr>
          <p:cNvSpPr>
            <a:spLocks noGrp="1"/>
          </p:cNvSpPr>
          <p:nvPr>
            <p:ph type="title"/>
          </p:nvPr>
        </p:nvSpPr>
        <p:spPr/>
        <p:txBody>
          <a:bodyPr/>
          <a:lstStyle/>
          <a:p>
            <a:r>
              <a:rPr lang="zh-CN" altLang="en-US" dirty="0"/>
              <a:t>尽量允许更多的并行</a:t>
            </a:r>
            <a:endParaRPr kumimoji="1" lang="zh-CN" altLang="en-US" dirty="0"/>
          </a:p>
        </p:txBody>
      </p:sp>
      <p:sp>
        <p:nvSpPr>
          <p:cNvPr id="3" name="内容占位符 2">
            <a:extLst>
              <a:ext uri="{FF2B5EF4-FFF2-40B4-BE49-F238E27FC236}">
                <a16:creationId xmlns:a16="http://schemas.microsoft.com/office/drawing/2014/main" id="{66CE6C5B-7535-8D49-854C-4574B5E55004}"/>
              </a:ext>
            </a:extLst>
          </p:cNvPr>
          <p:cNvSpPr>
            <a:spLocks noGrp="1"/>
          </p:cNvSpPr>
          <p:nvPr>
            <p:ph sz="half" idx="1"/>
          </p:nvPr>
        </p:nvSpPr>
        <p:spPr/>
        <p:txBody>
          <a:bodyPr/>
          <a:lstStyle/>
          <a:p>
            <a:pPr>
              <a:lnSpc>
                <a:spcPct val="150000"/>
              </a:lnSpc>
            </a:pPr>
            <a:r>
              <a:rPr lang="zh-CN" altLang="en-US" sz="1800" dirty="0"/>
              <a:t>尽量鼓励在无法并行节点之间做内存共享，如在分配时通过创建和查询一个父辈关系图，每次尝试找到一个图中最长路径，再进行</a:t>
            </a: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操作。</a:t>
            </a:r>
            <a:endParaRPr kumimoji="1" lang="zh-CN" altLang="en-US" sz="1800" dirty="0"/>
          </a:p>
        </p:txBody>
      </p:sp>
      <p:pic>
        <p:nvPicPr>
          <p:cNvPr id="4" name="图片 3">
            <a:extLst>
              <a:ext uri="{FF2B5EF4-FFF2-40B4-BE49-F238E27FC236}">
                <a16:creationId xmlns:a16="http://schemas.microsoft.com/office/drawing/2014/main" id="{00C7D824-4C30-384E-865A-855F41FAC25F}"/>
              </a:ext>
            </a:extLst>
          </p:cNvPr>
          <p:cNvPicPr>
            <a:picLocks noChangeAspect="1"/>
          </p:cNvPicPr>
          <p:nvPr/>
        </p:nvPicPr>
        <p:blipFill>
          <a:blip r:embed="rId2"/>
          <a:stretch>
            <a:fillRect/>
          </a:stretch>
        </p:blipFill>
        <p:spPr>
          <a:xfrm>
            <a:off x="2317961" y="2487343"/>
            <a:ext cx="7560840" cy="3563154"/>
          </a:xfrm>
          <a:prstGeom prst="rect">
            <a:avLst/>
          </a:prstGeom>
        </p:spPr>
      </p:pic>
    </p:spTree>
    <p:extLst>
      <p:ext uri="{BB962C8B-B14F-4D97-AF65-F5344CB8AC3E}">
        <p14:creationId xmlns:p14="http://schemas.microsoft.com/office/powerpoint/2010/main" val="179658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A8843B3-F2CB-EE4D-8758-57DAD46390FC}"/>
              </a:ext>
            </a:extLst>
          </p:cNvPr>
          <p:cNvSpPr>
            <a:spLocks noGrp="1"/>
          </p:cNvSpPr>
          <p:nvPr>
            <p:ph type="title"/>
          </p:nvPr>
        </p:nvSpPr>
        <p:spPr/>
        <p:txBody>
          <a:bodyPr/>
          <a:lstStyle/>
          <a:p>
            <a:r>
              <a:rPr lang="zh-CN" altLang="en-US" dirty="0"/>
              <a:t>实验结果对比</a:t>
            </a:r>
          </a:p>
        </p:txBody>
      </p:sp>
      <p:sp>
        <p:nvSpPr>
          <p:cNvPr id="7" name="内容占位符 6">
            <a:extLst>
              <a:ext uri="{FF2B5EF4-FFF2-40B4-BE49-F238E27FC236}">
                <a16:creationId xmlns:a16="http://schemas.microsoft.com/office/drawing/2014/main" id="{AFB95E06-0F04-4643-A5AD-9376EF09C0B2}"/>
              </a:ext>
            </a:extLst>
          </p:cNvPr>
          <p:cNvSpPr>
            <a:spLocks noGrp="1"/>
          </p:cNvSpPr>
          <p:nvPr>
            <p:ph sz="half" idx="1"/>
          </p:nvPr>
        </p:nvSpPr>
        <p:spPr/>
        <p:txBody>
          <a:bodyPr/>
          <a:lstStyle/>
          <a:p>
            <a:pPr>
              <a:lnSpc>
                <a:spcPct val="150000"/>
              </a:lnSpc>
            </a:pP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两者都可以极大的降低内存使用。将两者合起来可以在训练时减少</a:t>
            </a:r>
            <a:r>
              <a:rPr lang="en-US" altLang="zh-CN" sz="1800" dirty="0">
                <a:latin typeface="Gill Sans MT" panose="020B0502020104020203" pitchFamily="34" charset="0"/>
              </a:rPr>
              <a:t>2</a:t>
            </a:r>
            <a:r>
              <a:rPr lang="zh-CN" altLang="en-US" sz="1800" dirty="0">
                <a:latin typeface="Gill Sans MT" panose="020B0502020104020203" pitchFamily="34" charset="0"/>
              </a:rPr>
              <a:t>倍内存使用，在预测时则可以减小</a:t>
            </a:r>
            <a:r>
              <a:rPr lang="en-US" altLang="zh-CN" sz="1800" dirty="0">
                <a:latin typeface="Gill Sans MT" panose="020B0502020104020203" pitchFamily="34" charset="0"/>
              </a:rPr>
              <a:t>4</a:t>
            </a:r>
            <a:r>
              <a:rPr lang="zh-CN" altLang="en-US" sz="1800" dirty="0">
                <a:latin typeface="Gill Sans MT" panose="020B0502020104020203" pitchFamily="34" charset="0"/>
              </a:rPr>
              <a:t>倍内存使用。特别的，即使是最复杂的</a:t>
            </a:r>
            <a:r>
              <a:rPr lang="en-US" altLang="zh-CN" sz="1800" dirty="0">
                <a:latin typeface="Gill Sans MT" panose="020B0502020104020203" pitchFamily="34" charset="0"/>
              </a:rPr>
              <a:t>vggnet</a:t>
            </a:r>
            <a:r>
              <a:rPr lang="zh-CN" altLang="en-US" sz="1800" dirty="0">
                <a:latin typeface="Gill Sans MT" panose="020B0502020104020203" pitchFamily="34" charset="0"/>
              </a:rPr>
              <a:t>，对单张图片进行预测时，只需要</a:t>
            </a:r>
            <a:r>
              <a:rPr lang="en-US" altLang="zh-CN" sz="1800" dirty="0">
                <a:latin typeface="Gill Sans MT" panose="020B0502020104020203" pitchFamily="34" charset="0"/>
              </a:rPr>
              <a:t>16MB</a:t>
            </a:r>
            <a:r>
              <a:rPr lang="zh-CN" altLang="en-US" sz="1800" dirty="0">
                <a:latin typeface="Gill Sans MT" panose="020B0502020104020203" pitchFamily="34" charset="0"/>
              </a:rPr>
              <a:t>额外内存。</a:t>
            </a:r>
          </a:p>
        </p:txBody>
      </p:sp>
      <p:pic>
        <p:nvPicPr>
          <p:cNvPr id="8" name="图片 7">
            <a:extLst>
              <a:ext uri="{FF2B5EF4-FFF2-40B4-BE49-F238E27FC236}">
                <a16:creationId xmlns:a16="http://schemas.microsoft.com/office/drawing/2014/main" id="{9B2EAF1D-05CE-A140-88C2-5157B8C07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797" y="2843191"/>
            <a:ext cx="4281227" cy="3299597"/>
          </a:xfrm>
          <a:prstGeom prst="rect">
            <a:avLst/>
          </a:prstGeom>
        </p:spPr>
      </p:pic>
      <p:pic>
        <p:nvPicPr>
          <p:cNvPr id="9" name="图片 8">
            <a:extLst>
              <a:ext uri="{FF2B5EF4-FFF2-40B4-BE49-F238E27FC236}">
                <a16:creationId xmlns:a16="http://schemas.microsoft.com/office/drawing/2014/main" id="{B841E78D-D337-064F-90A9-DAE3643B7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4731" y="2852936"/>
            <a:ext cx="4368186" cy="3312368"/>
          </a:xfrm>
          <a:prstGeom prst="rect">
            <a:avLst/>
          </a:prstGeom>
        </p:spPr>
      </p:pic>
    </p:spTree>
    <p:extLst>
      <p:ext uri="{BB962C8B-B14F-4D97-AF65-F5344CB8AC3E}">
        <p14:creationId xmlns:p14="http://schemas.microsoft.com/office/powerpoint/2010/main" val="254193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79B6FC-A08F-5B45-AAD3-0B6476BCD85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7" name="内容占位符 6">
            <a:extLst>
              <a:ext uri="{FF2B5EF4-FFF2-40B4-BE49-F238E27FC236}">
                <a16:creationId xmlns:a16="http://schemas.microsoft.com/office/drawing/2014/main" id="{50B4E74A-C1E0-C944-8B41-9202F412CD8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使用</a:t>
            </a:r>
            <a:r>
              <a:rPr lang="en-US" altLang="zh-CN" dirty="0">
                <a:latin typeface="Gill Sans MT" panose="020B0502020104020203" pitchFamily="34" charset="0"/>
              </a:rPr>
              <a:t>AI</a:t>
            </a:r>
            <a:r>
              <a:rPr lang="zh-CN" altLang="en-US" dirty="0">
                <a:latin typeface="Gill Sans MT" panose="020B0502020104020203" pitchFamily="34" charset="0"/>
              </a:rPr>
              <a:t>编译器利用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可以巧妙和正确地分配内存。</a:t>
            </a:r>
          </a:p>
          <a:p>
            <a:pPr>
              <a:lnSpc>
                <a:spcPct val="150000"/>
              </a:lnSpc>
            </a:pPr>
            <a:r>
              <a:rPr lang="zh-CN" altLang="en-US" dirty="0">
                <a:latin typeface="Gill Sans MT" panose="020B0502020104020203" pitchFamily="34" charset="0"/>
              </a:rPr>
              <a:t>运行深度学习推理的消耗比深度学习训练的内存消耗要少得多。</a:t>
            </a:r>
          </a:p>
        </p:txBody>
      </p:sp>
    </p:spTree>
    <p:extLst>
      <p:ext uri="{BB962C8B-B14F-4D97-AF65-F5344CB8AC3E}">
        <p14:creationId xmlns:p14="http://schemas.microsoft.com/office/powerpoint/2010/main" val="64543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memory</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allocation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模型和硬件的内存演进</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内存的划分与复用好处</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节省内存的算法</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marL="228600" indent="-228600">
              <a:lnSpc>
                <a:spcPct val="150000"/>
              </a:lnSpc>
              <a:buFont typeface="+mj-lt"/>
              <a:buAutoNum type="arabicPeriod"/>
            </a:pPr>
            <a:r>
              <a:rPr lang="en-US" altLang="zh-CN" sz="1200" dirty="0">
                <a:latin typeface="Gill Sans MT" panose="020B0502020104020203" pitchFamily="34" charset="0"/>
              </a:rPr>
              <a:t>Chen, Yanbei, Xiatian Zhu, and Shaogang Gong. “Semi-supervised deep learning with memory." </a:t>
            </a:r>
            <a:r>
              <a:rPr lang="en-US" altLang="zh-CN" sz="1200" i="1" dirty="0">
                <a:latin typeface="Gill Sans MT" panose="020B0502020104020203" pitchFamily="34" charset="0"/>
              </a:rPr>
              <a:t>Proceedings of the European conference on computer vision (ECCV)</a:t>
            </a:r>
            <a:r>
              <a:rPr lang="en-US" altLang="zh-CN" sz="1200" dirty="0">
                <a:latin typeface="Gill Sans MT" panose="020B0502020104020203" pitchFamily="34" charset="0"/>
              </a:rPr>
              <a:t>. 2018. </a:t>
            </a:r>
          </a:p>
          <a:p>
            <a:pPr marL="228600" indent="-228600">
              <a:lnSpc>
                <a:spcPct val="150000"/>
              </a:lnSpc>
              <a:buFont typeface="+mj-lt"/>
              <a:buAutoNum type="arabicPeriod"/>
            </a:pPr>
            <a:r>
              <a:rPr lang="en-US" altLang="zh-CN" sz="1200" dirty="0">
                <a:latin typeface="Gill Sans MT" panose="020B0502020104020203" pitchFamily="34" charset="0"/>
              </a:rPr>
              <a:t>Chen, Tianqi, et al. "Training deep nets with sublinear memory cost." arXiv preprint arXiv:1604.06174 (2016).</a:t>
            </a:r>
          </a:p>
          <a:p>
            <a:pPr marL="228600" indent="-228600">
              <a:buFont typeface="+mj-lt"/>
              <a:buAutoNum type="arabicPeriod"/>
            </a:pPr>
            <a:r>
              <a:rPr lang="en-US" altLang="zh-CN" sz="1200" dirty="0">
                <a:latin typeface="Gill Sans MT" panose="020B0502020104020203" pitchFamily="34" charset="0"/>
              </a:rPr>
              <a:t>Optimizing Memory Consumption in Deep Learning.</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2"/>
              </a:rPr>
              <a:t>https://mxnet.apache.org/versions/1.9.1/api/architecture/note_memory</a:t>
            </a:r>
            <a:endParaRPr lang="en-US" altLang="zh-CN" sz="1200" dirty="0">
              <a:latin typeface="Gill Sans MT" panose="020B0502020104020203" pitchFamily="34" charset="0"/>
            </a:endParaRPr>
          </a:p>
          <a:p>
            <a:pPr marL="228600" indent="-228600">
              <a:buFont typeface="+mj-lt"/>
              <a:buAutoNum type="arabicPeriod"/>
            </a:pPr>
            <a:r>
              <a:rPr lang="zh-CN" altLang="en-US" sz="1200" dirty="0">
                <a:latin typeface="Gill Sans MT" panose="020B0502020104020203" pitchFamily="34" charset="0"/>
              </a:rPr>
              <a:t>机型与性能</a:t>
            </a:r>
            <a:r>
              <a:rPr lang="en-US" altLang="zh-CN" sz="1200" dirty="0">
                <a:latin typeface="Gill Sans MT" panose="020B0502020104020203" pitchFamily="34" charset="0"/>
              </a:rPr>
              <a:t>.</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3"/>
              </a:rPr>
              <a:t>https://docs.ucloud.cn/gpu/type.pdf</a:t>
            </a: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335040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模型对内存需求的和硬件发展</a:t>
            </a:r>
          </a:p>
        </p:txBody>
      </p:sp>
    </p:spTree>
    <p:extLst>
      <p:ext uri="{BB962C8B-B14F-4D97-AF65-F5344CB8AC3E}">
        <p14:creationId xmlns:p14="http://schemas.microsoft.com/office/powerpoint/2010/main" val="1036446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模型需求</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模型训练时需要大量的显存空间：</a:t>
            </a:r>
            <a:endParaRPr lang="en-US" altLang="zh-CN" dirty="0"/>
          </a:p>
          <a:p>
            <a:pPr>
              <a:lnSpc>
                <a:spcPct val="150000"/>
              </a:lnSpc>
            </a:pPr>
            <a:r>
              <a:rPr lang="en-US" altLang="zh-CN" dirty="0"/>
              <a:t>InceptionV4</a:t>
            </a:r>
            <a:r>
              <a:rPr lang="zh-CN" altLang="en-US" dirty="0"/>
              <a:t>设置</a:t>
            </a:r>
            <a:r>
              <a:rPr lang="en-US" altLang="zh-CN" dirty="0"/>
              <a:t>batch size</a:t>
            </a:r>
            <a:r>
              <a:rPr lang="zh-CN" altLang="en-US" dirty="0"/>
              <a:t>为</a:t>
            </a:r>
            <a:r>
              <a:rPr lang="en-US" altLang="zh-CN" dirty="0"/>
              <a:t>32</a:t>
            </a:r>
            <a:r>
              <a:rPr lang="zh-CN" altLang="en-US" dirty="0"/>
              <a:t>训练 </a:t>
            </a:r>
            <a:r>
              <a:rPr lang="en-US" altLang="zh-CN" dirty="0"/>
              <a:t>ImageNet</a:t>
            </a:r>
            <a:r>
              <a:rPr lang="zh-CN" altLang="en-US" dirty="0"/>
              <a:t>需要 </a:t>
            </a:r>
            <a:r>
              <a:rPr lang="en-US" altLang="zh-CN" dirty="0"/>
              <a:t>40GB</a:t>
            </a:r>
            <a:r>
              <a:rPr lang="zh-CN" altLang="en-US" dirty="0"/>
              <a:t>显存空间 ；</a:t>
            </a:r>
          </a:p>
          <a:p>
            <a:pPr>
              <a:lnSpc>
                <a:spcPct val="150000"/>
              </a:lnSpc>
            </a:pPr>
            <a:r>
              <a:rPr lang="en-US" altLang="zh-CN" dirty="0"/>
              <a:t>BERT</a:t>
            </a:r>
            <a:r>
              <a:rPr lang="zh-CN" altLang="en-US" dirty="0"/>
              <a:t>拥有</a:t>
            </a:r>
            <a:r>
              <a:rPr lang="en-US" altLang="zh-CN" dirty="0"/>
              <a:t>768</a:t>
            </a:r>
            <a:r>
              <a:rPr lang="zh-CN" altLang="en-US" dirty="0"/>
              <a:t>个隐藏层，在</a:t>
            </a:r>
            <a:r>
              <a:rPr lang="en-US" altLang="zh-CN" dirty="0"/>
              <a:t>Batch size</a:t>
            </a:r>
            <a:r>
              <a:rPr lang="zh-CN" altLang="en-US" dirty="0"/>
              <a:t>设 置为</a:t>
            </a:r>
            <a:r>
              <a:rPr lang="en-US" altLang="zh-CN" dirty="0"/>
              <a:t>64</a:t>
            </a:r>
            <a:r>
              <a:rPr lang="zh-CN" altLang="en-US" dirty="0"/>
              <a:t>时需要</a:t>
            </a:r>
            <a:r>
              <a:rPr lang="en-US" altLang="zh-CN" dirty="0"/>
              <a:t>73GB</a:t>
            </a:r>
            <a:r>
              <a:rPr lang="zh-CN" altLang="en-US" dirty="0"/>
              <a:t>的显存空间 </a:t>
            </a:r>
            <a:r>
              <a:rPr lang="en-US" altLang="zh-CN" dirty="0"/>
              <a:t> </a:t>
            </a:r>
            <a:r>
              <a:rPr lang="zh-CN" altLang="en-US" dirty="0"/>
              <a:t>；</a:t>
            </a:r>
            <a:endParaRPr lang="en-US" altLang="zh-CN" dirty="0"/>
          </a:p>
          <a:p>
            <a:pPr>
              <a:lnSpc>
                <a:spcPct val="150000"/>
              </a:lnSpc>
            </a:pPr>
            <a:r>
              <a:rPr lang="zh-CN" altLang="en-US" dirty="0"/>
              <a:t>使用</a:t>
            </a:r>
            <a:r>
              <a:rPr lang="en-US" altLang="zh-CN" dirty="0"/>
              <a:t>ImageNet</a:t>
            </a:r>
            <a:r>
              <a:rPr lang="zh-CN" altLang="en-US" dirty="0"/>
              <a:t>训练</a:t>
            </a:r>
            <a:r>
              <a:rPr lang="en-US" altLang="zh-CN" dirty="0"/>
              <a:t>Wide ResNet-152</a:t>
            </a:r>
            <a:r>
              <a:rPr lang="zh-CN" altLang="en-US" dirty="0"/>
              <a:t>，并 设置</a:t>
            </a:r>
            <a:r>
              <a:rPr lang="en-US" altLang="zh-CN" dirty="0"/>
              <a:t>Batch size</a:t>
            </a:r>
            <a:r>
              <a:rPr lang="zh-CN" altLang="en-US" dirty="0"/>
              <a:t>为</a:t>
            </a:r>
            <a:r>
              <a:rPr lang="en-US" altLang="zh-CN" dirty="0"/>
              <a:t>64</a:t>
            </a:r>
            <a:r>
              <a:rPr lang="zh-CN" altLang="en-US" dirty="0"/>
              <a:t>需要显存</a:t>
            </a:r>
            <a:r>
              <a:rPr lang="en-US" altLang="zh-CN" dirty="0"/>
              <a:t>180GB </a:t>
            </a:r>
            <a:r>
              <a:rPr lang="zh-CN" altLang="en-US" dirty="0"/>
              <a:t>；</a:t>
            </a:r>
          </a:p>
        </p:txBody>
      </p:sp>
    </p:spTree>
    <p:extLst>
      <p:ext uri="{BB962C8B-B14F-4D97-AF65-F5344CB8AC3E}">
        <p14:creationId xmlns:p14="http://schemas.microsoft.com/office/powerpoint/2010/main" val="335177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硬件能力</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训练硬件能够提供个内存和带宽：</a:t>
            </a:r>
            <a:endParaRPr lang="en-US" altLang="zh-CN" dirty="0"/>
          </a:p>
        </p:txBody>
      </p:sp>
      <p:graphicFrame>
        <p:nvGraphicFramePr>
          <p:cNvPr id="3" name="表格 2">
            <a:extLst>
              <a:ext uri="{FF2B5EF4-FFF2-40B4-BE49-F238E27FC236}">
                <a16:creationId xmlns:a16="http://schemas.microsoft.com/office/drawing/2014/main" id="{17048219-8B70-B54D-B253-E607B9D5FDC6}"/>
              </a:ext>
            </a:extLst>
          </p:cNvPr>
          <p:cNvGraphicFramePr>
            <a:graphicFrameLocks noGrp="1"/>
          </p:cNvGraphicFramePr>
          <p:nvPr>
            <p:extLst>
              <p:ext uri="{D42A27DB-BD31-4B8C-83A1-F6EECF244321}">
                <p14:modId xmlns:p14="http://schemas.microsoft.com/office/powerpoint/2010/main" val="294961248"/>
              </p:ext>
            </p:extLst>
          </p:nvPr>
        </p:nvGraphicFramePr>
        <p:xfrm>
          <a:off x="697781" y="2060848"/>
          <a:ext cx="10729194" cy="4104456"/>
        </p:xfrm>
        <a:graphic>
          <a:graphicData uri="http://schemas.openxmlformats.org/drawingml/2006/table">
            <a:tbl>
              <a:tblPr firstRow="1" bandRow="1">
                <a:tableStyleId>{D27102A9-8310-4765-A935-A1911B00CA55}</a:tableStyleId>
              </a:tblPr>
              <a:tblGrid>
                <a:gridCol w="1728192">
                  <a:extLst>
                    <a:ext uri="{9D8B030D-6E8A-4147-A177-3AD203B41FA5}">
                      <a16:colId xmlns:a16="http://schemas.microsoft.com/office/drawing/2014/main" val="2401641432"/>
                    </a:ext>
                  </a:extLst>
                </a:gridCol>
                <a:gridCol w="1500167">
                  <a:extLst>
                    <a:ext uri="{9D8B030D-6E8A-4147-A177-3AD203B41FA5}">
                      <a16:colId xmlns:a16="http://schemas.microsoft.com/office/drawing/2014/main" val="2742352378"/>
                    </a:ext>
                  </a:extLst>
                </a:gridCol>
                <a:gridCol w="1500167">
                  <a:extLst>
                    <a:ext uri="{9D8B030D-6E8A-4147-A177-3AD203B41FA5}">
                      <a16:colId xmlns:a16="http://schemas.microsoft.com/office/drawing/2014/main" val="3900573415"/>
                    </a:ext>
                  </a:extLst>
                </a:gridCol>
                <a:gridCol w="1500167">
                  <a:extLst>
                    <a:ext uri="{9D8B030D-6E8A-4147-A177-3AD203B41FA5}">
                      <a16:colId xmlns:a16="http://schemas.microsoft.com/office/drawing/2014/main" val="1032942653"/>
                    </a:ext>
                  </a:extLst>
                </a:gridCol>
                <a:gridCol w="1500167">
                  <a:extLst>
                    <a:ext uri="{9D8B030D-6E8A-4147-A177-3AD203B41FA5}">
                      <a16:colId xmlns:a16="http://schemas.microsoft.com/office/drawing/2014/main" val="3870399413"/>
                    </a:ext>
                  </a:extLst>
                </a:gridCol>
                <a:gridCol w="1500167">
                  <a:extLst>
                    <a:ext uri="{9D8B030D-6E8A-4147-A177-3AD203B41FA5}">
                      <a16:colId xmlns:a16="http://schemas.microsoft.com/office/drawing/2014/main" val="861357770"/>
                    </a:ext>
                  </a:extLst>
                </a:gridCol>
                <a:gridCol w="1500167">
                  <a:extLst>
                    <a:ext uri="{9D8B030D-6E8A-4147-A177-3AD203B41FA5}">
                      <a16:colId xmlns:a16="http://schemas.microsoft.com/office/drawing/2014/main" val="974730266"/>
                    </a:ext>
                  </a:extLst>
                </a:gridCol>
              </a:tblGrid>
              <a:tr h="513057">
                <a:tc>
                  <a:txBody>
                    <a:bodyPr/>
                    <a:lstStyle/>
                    <a:p>
                      <a:pPr algn="l"/>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K80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P40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T4/T4S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A100</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311357003"/>
                  </a:ext>
                </a:extLst>
              </a:tr>
              <a:tr h="513057">
                <a:tc>
                  <a:txBody>
                    <a:bodyPr/>
                    <a:lstStyle/>
                    <a:p>
                      <a:pPr algn="l"/>
                      <a:r>
                        <a:rPr lang="en-US" altLang="zh-CN" sz="1600" dirty="0">
                          <a:solidFill>
                            <a:srgbClr val="374154"/>
                          </a:solidFill>
                          <a:latin typeface="Gill Sans MT" panose="020B0502020104020203" pitchFamily="34" charset="0"/>
                        </a:rPr>
                        <a:t>CUDA</a:t>
                      </a:r>
                      <a:r>
                        <a:rPr lang="zh-CN" altLang="en-US" sz="1600" dirty="0">
                          <a:solidFill>
                            <a:srgbClr val="374154"/>
                          </a:solidFill>
                          <a:latin typeface="Gill Sans MT" panose="020B0502020104020203" pitchFamily="34" charset="0"/>
                        </a:rPr>
                        <a:t>核⼼数</a:t>
                      </a:r>
                    </a:p>
                  </a:txBody>
                  <a:tcPr anchor="ctr"/>
                </a:tc>
                <a:tc>
                  <a:txBody>
                    <a:bodyPr/>
                    <a:lstStyle/>
                    <a:p>
                      <a:pPr algn="ctr"/>
                      <a:r>
                        <a:rPr lang="en-US" altLang="zh-CN" sz="1600" dirty="0">
                          <a:solidFill>
                            <a:srgbClr val="374154"/>
                          </a:solidFill>
                          <a:latin typeface="Gill Sans MT" panose="020B0502020104020203" pitchFamily="34" charset="0"/>
                        </a:rPr>
                        <a:t>2496</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3840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2560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6912</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595611778"/>
                  </a:ext>
                </a:extLst>
              </a:tr>
              <a:tr h="513057">
                <a:tc>
                  <a:txBody>
                    <a:bodyPr/>
                    <a:lstStyle/>
                    <a:p>
                      <a:pPr algn="l"/>
                      <a:r>
                        <a:rPr lang="zh-CN" altLang="en-US" sz="1600" dirty="0">
                          <a:solidFill>
                            <a:srgbClr val="374154"/>
                          </a:solidFill>
                          <a:latin typeface="Gill Sans MT" panose="020B0502020104020203" pitchFamily="34" charset="0"/>
                        </a:rPr>
                        <a:t>单精度浮点性能</a:t>
                      </a:r>
                    </a:p>
                  </a:txBody>
                  <a:tcPr anchor="ctr"/>
                </a:tc>
                <a:tc>
                  <a:txBody>
                    <a:bodyPr/>
                    <a:lstStyle/>
                    <a:p>
                      <a:pPr algn="ctr"/>
                      <a:r>
                        <a:rPr lang="en-US" altLang="zh-CN" sz="1600" dirty="0">
                          <a:solidFill>
                            <a:srgbClr val="374154"/>
                          </a:solidFill>
                          <a:latin typeface="Gill Sans MT" panose="020B0502020104020203" pitchFamily="34" charset="0"/>
                        </a:rPr>
                        <a:t>8.7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12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14 TFOPS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8.1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16.35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19.49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470952823"/>
                  </a:ext>
                </a:extLst>
              </a:tr>
              <a:tr h="513057">
                <a:tc>
                  <a:txBody>
                    <a:bodyPr/>
                    <a:lstStyle/>
                    <a:p>
                      <a:pPr algn="l"/>
                      <a:r>
                        <a:rPr lang="en-US" altLang="zh-CN" sz="1600" dirty="0">
                          <a:solidFill>
                            <a:srgbClr val="374154"/>
                          </a:solidFill>
                          <a:latin typeface="Gill Sans MT" panose="020B0502020104020203" pitchFamily="34" charset="0"/>
                        </a:rPr>
                        <a:t>INT8</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47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130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extLst>
                  <a:ext uri="{0D108BD9-81ED-4DB2-BD59-A6C34878D82A}">
                    <a16:rowId xmlns:a16="http://schemas.microsoft.com/office/drawing/2014/main" val="1663540155"/>
                  </a:ext>
                </a:extLst>
              </a:tr>
              <a:tr h="513057">
                <a:tc>
                  <a:txBody>
                    <a:bodyPr/>
                    <a:lstStyle/>
                    <a:p>
                      <a:pPr algn="l"/>
                      <a:r>
                        <a:rPr lang="en-US" altLang="zh-CN" sz="1600" dirty="0">
                          <a:solidFill>
                            <a:srgbClr val="374154"/>
                          </a:solidFill>
                          <a:latin typeface="Gill Sans MT" panose="020B0502020104020203" pitchFamily="34" charset="0"/>
                        </a:rPr>
                        <a:t>Tensor</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112 TFLOPS</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130 TFLOPS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312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04762120"/>
                  </a:ext>
                </a:extLst>
              </a:tr>
              <a:tr h="513057">
                <a:tc>
                  <a:txBody>
                    <a:bodyPr/>
                    <a:lstStyle/>
                    <a:p>
                      <a:pPr algn="l"/>
                      <a:r>
                        <a:rPr lang="zh-CN" altLang="en-US" sz="1600" dirty="0">
                          <a:solidFill>
                            <a:srgbClr val="374154"/>
                          </a:solidFill>
                          <a:latin typeface="Gill Sans MT" panose="020B0502020104020203" pitchFamily="34" charset="0"/>
                        </a:rPr>
                        <a:t>显存容量</a:t>
                      </a:r>
                    </a:p>
                  </a:txBody>
                  <a:tcPr anchor="ctr"/>
                </a:tc>
                <a:tc>
                  <a:txBody>
                    <a:bodyPr/>
                    <a:lstStyle/>
                    <a:p>
                      <a:pPr algn="ctr"/>
                      <a:r>
                        <a:rPr lang="en-US" altLang="zh-CN" sz="1600" dirty="0">
                          <a:solidFill>
                            <a:srgbClr val="374154"/>
                          </a:solidFill>
                          <a:latin typeface="Gill Sans MT" panose="020B0502020104020203" pitchFamily="34" charset="0"/>
                        </a:rPr>
                        <a:t>12GB</a:t>
                      </a:r>
                    </a:p>
                  </a:txBody>
                  <a:tcPr anchor="ctr"/>
                </a:tc>
                <a:tc>
                  <a:txBody>
                    <a:bodyPr/>
                    <a:lstStyle/>
                    <a:p>
                      <a:pPr algn="ctr"/>
                      <a:r>
                        <a:rPr lang="en-US" altLang="zh-CN" sz="1600" dirty="0">
                          <a:solidFill>
                            <a:srgbClr val="374154"/>
                          </a:solidFill>
                          <a:latin typeface="Gill Sans MT" panose="020B0502020104020203" pitchFamily="34" charset="0"/>
                        </a:rPr>
                        <a:t>24GB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32GB</a:t>
                      </a:r>
                    </a:p>
                  </a:txBody>
                  <a:tcPr anchor="ctr"/>
                </a:tc>
                <a:tc>
                  <a:txBody>
                    <a:bodyPr/>
                    <a:lstStyle/>
                    <a:p>
                      <a:pPr algn="ctr"/>
                      <a:r>
                        <a:rPr lang="en-US" altLang="zh-CN" sz="1600" dirty="0">
                          <a:solidFill>
                            <a:srgbClr val="374154"/>
                          </a:solidFill>
                          <a:latin typeface="Gill Sans MT" panose="020B0502020104020203" pitchFamily="34" charset="0"/>
                        </a:rPr>
                        <a:t>80GB</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88750112"/>
                  </a:ext>
                </a:extLst>
              </a:tr>
              <a:tr h="513057">
                <a:tc>
                  <a:txBody>
                    <a:bodyPr/>
                    <a:lstStyle/>
                    <a:p>
                      <a:pPr algn="l"/>
                      <a:r>
                        <a:rPr lang="zh-CN" altLang="en-US" sz="1600" dirty="0">
                          <a:solidFill>
                            <a:srgbClr val="374154"/>
                          </a:solidFill>
                          <a:latin typeface="Gill Sans MT" panose="020B0502020104020203" pitchFamily="34" charset="0"/>
                        </a:rPr>
                        <a:t>功耗</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70W</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300W</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96291770"/>
                  </a:ext>
                </a:extLst>
              </a:tr>
              <a:tr h="513057">
                <a:tc>
                  <a:txBody>
                    <a:bodyPr/>
                    <a:lstStyle/>
                    <a:p>
                      <a:pPr algn="l"/>
                      <a:r>
                        <a:rPr lang="zh-CN" altLang="en-US" sz="1600" dirty="0">
                          <a:solidFill>
                            <a:srgbClr val="374154"/>
                          </a:solidFill>
                          <a:latin typeface="Gill Sans MT" panose="020B0502020104020203" pitchFamily="34" charset="0"/>
                        </a:rPr>
                        <a:t>架构</a:t>
                      </a:r>
                    </a:p>
                  </a:txBody>
                  <a:tcPr anchor="ctr"/>
                </a:tc>
                <a:tc>
                  <a:txBody>
                    <a:bodyPr/>
                    <a:lstStyle/>
                    <a:p>
                      <a:pPr algn="ctr"/>
                      <a:r>
                        <a:rPr lang="en-US" altLang="zh-CN" sz="1600" dirty="0">
                          <a:solidFill>
                            <a:srgbClr val="374154"/>
                          </a:solidFill>
                          <a:latin typeface="Gill Sans MT" panose="020B0502020104020203" pitchFamily="34" charset="0"/>
                        </a:rPr>
                        <a:t>Kepler</a:t>
                      </a:r>
                    </a:p>
                  </a:txBody>
                  <a:tcPr anchor="ctr"/>
                </a:tc>
                <a:tc>
                  <a:txBody>
                    <a:bodyPr/>
                    <a:lstStyle/>
                    <a:p>
                      <a:pPr algn="ctr"/>
                      <a:r>
                        <a:rPr lang="en-US" altLang="zh-CN" sz="1600" dirty="0">
                          <a:solidFill>
                            <a:srgbClr val="374154"/>
                          </a:solidFill>
                          <a:latin typeface="Gill Sans MT" panose="020B0502020104020203" pitchFamily="34" charset="0"/>
                        </a:rPr>
                        <a:t>Pascal</a:t>
                      </a:r>
                      <a:endParaRPr lang="zh-CN" altLang="en-US" sz="1600" dirty="0">
                        <a:solidFill>
                          <a:srgbClr val="374154"/>
                        </a:solidFill>
                        <a:latin typeface="Gill Sans MT" panose="020B0502020104020203" pitchFamily="34" charset="0"/>
                      </a:endParaRP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Volta</a:t>
                      </a:r>
                    </a:p>
                  </a:txBody>
                  <a:tcPr anchor="ctr"/>
                </a:tc>
                <a:tc>
                  <a:txBody>
                    <a:bodyPr/>
                    <a:lstStyle/>
                    <a:p>
                      <a:pPr algn="ctr"/>
                      <a:r>
                        <a:rPr lang="en-US" altLang="zh-CN" sz="1600" dirty="0">
                          <a:solidFill>
                            <a:srgbClr val="374154"/>
                          </a:solidFill>
                          <a:latin typeface="Gill Sans MT" panose="020B0502020104020203" pitchFamily="34" charset="0"/>
                        </a:rPr>
                        <a:t>Turing</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Volta</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Ampere</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545564534"/>
                  </a:ext>
                </a:extLst>
              </a:tr>
            </a:tbl>
          </a:graphicData>
        </a:graphic>
      </p:graphicFrame>
    </p:spTree>
    <p:extLst>
      <p:ext uri="{BB962C8B-B14F-4D97-AF65-F5344CB8AC3E}">
        <p14:creationId xmlns:p14="http://schemas.microsoft.com/office/powerpoint/2010/main" val="3503004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C8C5F-43E8-9043-BAAD-6AB46BB0312B}"/>
              </a:ext>
            </a:extLst>
          </p:cNvPr>
          <p:cNvSpPr>
            <a:spLocks noGrp="1"/>
          </p:cNvSpPr>
          <p:nvPr>
            <p:ph type="title"/>
          </p:nvPr>
        </p:nvSpPr>
        <p:spPr/>
        <p:txBody>
          <a:bodyPr/>
          <a:lstStyle/>
          <a:p>
            <a:r>
              <a:rPr kumimoji="1" lang="zh-CN" altLang="en-US" dirty="0"/>
              <a:t>深度学习训练流程</a:t>
            </a:r>
          </a:p>
        </p:txBody>
      </p:sp>
      <p:pic>
        <p:nvPicPr>
          <p:cNvPr id="6" name="图片 5">
            <a:extLst>
              <a:ext uri="{FF2B5EF4-FFF2-40B4-BE49-F238E27FC236}">
                <a16:creationId xmlns:a16="http://schemas.microsoft.com/office/drawing/2014/main" id="{B1E9CA3C-B646-654C-8DDA-3A38B850DB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1772816"/>
            <a:ext cx="11233248" cy="3797952"/>
          </a:xfrm>
          <a:prstGeom prst="rect">
            <a:avLst/>
          </a:prstGeom>
        </p:spPr>
      </p:pic>
    </p:spTree>
    <p:extLst>
      <p:ext uri="{BB962C8B-B14F-4D97-AF65-F5344CB8AC3E}">
        <p14:creationId xmlns:p14="http://schemas.microsoft.com/office/powerpoint/2010/main" val="73335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B8319A-CEA1-E041-A44B-5AFAC6FE17CA}"/>
              </a:ext>
            </a:extLst>
          </p:cNvPr>
          <p:cNvSpPr>
            <a:spLocks noGrp="1"/>
          </p:cNvSpPr>
          <p:nvPr>
            <p:ph type="title"/>
          </p:nvPr>
        </p:nvSpPr>
        <p:spPr/>
        <p:txBody>
          <a:bodyPr/>
          <a:lstStyle/>
          <a:p>
            <a:r>
              <a:rPr lang="en-US" altLang="zh-CN" dirty="0"/>
              <a:t>Question?</a:t>
            </a:r>
            <a:endParaRPr lang="zh-CN" altLang="en-US" dirty="0"/>
          </a:p>
        </p:txBody>
      </p:sp>
      <p:sp>
        <p:nvSpPr>
          <p:cNvPr id="3" name="内容占位符 2">
            <a:extLst>
              <a:ext uri="{FF2B5EF4-FFF2-40B4-BE49-F238E27FC236}">
                <a16:creationId xmlns:a16="http://schemas.microsoft.com/office/drawing/2014/main" id="{1D734894-780D-EF48-9BB7-1D98F927721B}"/>
              </a:ext>
            </a:extLst>
          </p:cNvPr>
          <p:cNvSpPr>
            <a:spLocks noGrp="1"/>
          </p:cNvSpPr>
          <p:nvPr>
            <p:ph sz="half" idx="1"/>
          </p:nvPr>
        </p:nvSpPr>
        <p:spPr/>
        <p:txBody>
          <a:bodyPr/>
          <a:lstStyle/>
          <a:p>
            <a:pPr>
              <a:lnSpc>
                <a:spcPct val="150000"/>
              </a:lnSpc>
            </a:pPr>
            <a:r>
              <a:rPr lang="zh-CN" altLang="en-US" dirty="0"/>
              <a:t>构建一个</a:t>
            </a:r>
            <a:r>
              <a:rPr lang="en-US" altLang="zh-CN" dirty="0"/>
              <a:t>n</a:t>
            </a:r>
            <a:r>
              <a:rPr lang="zh-CN" altLang="en-US" dirty="0"/>
              <a:t>层神经网络会消耗多大的内存空间？</a:t>
            </a:r>
            <a:endParaRPr lang="en-US" altLang="zh-CN" dirty="0"/>
          </a:p>
          <a:p>
            <a:pPr marL="0" indent="0">
              <a:lnSpc>
                <a:spcPct val="150000"/>
              </a:lnSpc>
              <a:buNone/>
            </a:pPr>
            <a:endParaRPr lang="en-US" altLang="zh-CN" dirty="0"/>
          </a:p>
          <a:p>
            <a:pPr>
              <a:lnSpc>
                <a:spcPct val="150000"/>
              </a:lnSpc>
            </a:pPr>
            <a:r>
              <a:rPr lang="zh-CN" altLang="en-US" dirty="0"/>
              <a:t>假设我们要建设具有</a:t>
            </a:r>
            <a:r>
              <a:rPr lang="en-US" altLang="zh-CN" dirty="0"/>
              <a:t>n</a:t>
            </a:r>
            <a:r>
              <a:rPr lang="zh-CN" altLang="en-US" dirty="0"/>
              <a:t>层的神经网络。神经网络的一个典型实现是需要给每一层的输出分配节点的空间，以及反向传播梯度值。这意味着我们需要大致</a:t>
            </a:r>
            <a:r>
              <a:rPr lang="en-US" altLang="zh-CN" dirty="0"/>
              <a:t>2n</a:t>
            </a:r>
            <a:r>
              <a:rPr lang="zh-CN" altLang="en-US" dirty="0"/>
              <a:t>个内存单元。这在显式反向图中也一样，在反向传播节点与前向传播节点大致相同。</a:t>
            </a:r>
          </a:p>
        </p:txBody>
      </p:sp>
      <p:pic>
        <p:nvPicPr>
          <p:cNvPr id="6" name="图片 5">
            <a:extLst>
              <a:ext uri="{FF2B5EF4-FFF2-40B4-BE49-F238E27FC236}">
                <a16:creationId xmlns:a16="http://schemas.microsoft.com/office/drawing/2014/main" id="{69534923-05DE-104A-940E-095785B46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429000"/>
            <a:ext cx="3439096" cy="2732657"/>
          </a:xfrm>
          <a:prstGeom prst="rect">
            <a:avLst/>
          </a:prstGeom>
        </p:spPr>
      </p:pic>
    </p:spTree>
    <p:extLst>
      <p:ext uri="{BB962C8B-B14F-4D97-AF65-F5344CB8AC3E}">
        <p14:creationId xmlns:p14="http://schemas.microsoft.com/office/powerpoint/2010/main" val="222187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34815</TotalTime>
  <Words>1158</Words>
  <Application>Microsoft Macintosh PowerPoint</Application>
  <PresentationFormat>自定义</PresentationFormat>
  <Paragraphs>153</Paragraphs>
  <Slides>31</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31</vt:i4>
      </vt:variant>
    </vt:vector>
  </HeadingPairs>
  <TitlesOfParts>
    <vt:vector size="51" baseType="lpstr">
      <vt:lpstr>黑体</vt:lpstr>
      <vt:lpstr>华文细黑</vt:lpstr>
      <vt:lpstr>微软雅黑</vt:lpstr>
      <vt:lpstr>微软雅黑</vt:lpstr>
      <vt:lpstr>FrutigerNext LT Bold</vt:lpstr>
      <vt:lpstr>FrutigerNext LT Light</vt:lpstr>
      <vt:lpstr>FrutigerNext LT Medium</vt:lpstr>
      <vt:lpstr>Huawei Sans</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模型需求</vt:lpstr>
      <vt:lpstr>硬件能力</vt:lpstr>
      <vt:lpstr>深度学习训练流程</vt:lpstr>
      <vt:lpstr>Question?</vt:lpstr>
      <vt:lpstr>PowerPoint 演示文稿</vt:lpstr>
      <vt:lpstr>静态内存</vt:lpstr>
      <vt:lpstr>内存占用情况——Static Memory</vt:lpstr>
      <vt:lpstr>动态内存</vt:lpstr>
      <vt:lpstr>内存占用情况——Dynamic Memory</vt:lpstr>
      <vt:lpstr>内存情况</vt:lpstr>
      <vt:lpstr> MobileNet v2</vt:lpstr>
      <vt:lpstr>PowerPoint 演示文稿</vt:lpstr>
      <vt:lpstr>节省内存算法</vt:lpstr>
      <vt:lpstr>Question?</vt:lpstr>
      <vt:lpstr>替代操作</vt:lpstr>
      <vt:lpstr>内存共享</vt:lpstr>
      <vt:lpstr>内存优化方法</vt:lpstr>
      <vt:lpstr>Question?</vt:lpstr>
      <vt:lpstr>内存优化方法</vt:lpstr>
      <vt:lpstr>Question?</vt:lpstr>
      <vt:lpstr>并行操作上分配</vt:lpstr>
      <vt:lpstr>尽量允许更多的并行</vt:lpstr>
      <vt:lpstr>实验结果对比</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5663</cp:revision>
  <dcterms:created xsi:type="dcterms:W3CDTF">2015-01-14T10:38:57Z</dcterms:created>
  <dcterms:modified xsi:type="dcterms:W3CDTF">2023-07-22T05:39:06Z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